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96325" cy="3027521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F2A"/>
    <a:srgbClr val="CDFFE4"/>
    <a:srgbClr val="00B050"/>
    <a:srgbClr val="DF6359"/>
    <a:srgbClr val="A45049"/>
    <a:srgbClr val="A34F47"/>
    <a:srgbClr val="DD6257"/>
    <a:srgbClr val="AC544A"/>
    <a:srgbClr val="BD584F"/>
    <a:srgbClr val="A25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22" autoAdjust="0"/>
  </p:normalViewPr>
  <p:slideViewPr>
    <p:cSldViewPr snapToGrid="0">
      <p:cViewPr varScale="1">
        <p:scale>
          <a:sx n="25" d="100"/>
          <a:sy n="25" d="100"/>
        </p:scale>
        <p:origin x="3198" y="78"/>
      </p:cViewPr>
      <p:guideLst>
        <p:guide orient="horz" pos="9536"/>
        <p:guide pos="67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t" anchorCtr="0" compatLnSpc="1">
            <a:prstTxWarp prst="textNoShape">
              <a:avLst/>
            </a:prstTxWarp>
          </a:bodyPr>
          <a:lstStyle>
            <a:lvl1pPr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t" anchorCtr="0" compatLnSpc="1">
            <a:prstTxWarp prst="textNoShape">
              <a:avLst/>
            </a:prstTxWarp>
          </a:bodyPr>
          <a:lstStyle>
            <a:lvl1pPr algn="r"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b" anchorCtr="0" compatLnSpc="1">
            <a:prstTxWarp prst="textNoShape">
              <a:avLst/>
            </a:prstTxWarp>
          </a:bodyPr>
          <a:lstStyle>
            <a:lvl1pPr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b" anchorCtr="0" compatLnSpc="1">
            <a:prstTxWarp prst="textNoShape">
              <a:avLst/>
            </a:prstTxWarp>
          </a:bodyPr>
          <a:lstStyle>
            <a:lvl1pPr algn="r" defTabSz="630238">
              <a:defRPr sz="800"/>
            </a:lvl1pPr>
          </a:lstStyle>
          <a:p>
            <a:fld id="{C81572B6-87AF-41E2-B737-980896F66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3048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94502-B6F1-46BC-97CD-B82208C377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0D0D66-EBD0-4E0E-85C0-2343F3DD4D0D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9404941"/>
            <a:ext cx="18186876" cy="64895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449" y="17155954"/>
            <a:ext cx="1497742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D6530-ED52-43C6-89AA-C1B5557214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63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232B5-BD3E-41FD-AFF6-BFB727BE5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76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99460" y="5354227"/>
            <a:ext cx="11262788" cy="1140366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3671" y="5354227"/>
            <a:ext cx="33439187" cy="1140366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69461-5950-44AB-8CB7-7CFE0A41D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57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7E2EA-CB3D-4572-BC69-7181F7BE60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57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2" y="19454634"/>
            <a:ext cx="18186876" cy="6012994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2" y="12831933"/>
            <a:ext cx="18186876" cy="662270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85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70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5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4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26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12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0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68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65D89-BE5A-4689-9D53-5DBB137C4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69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3667" y="31186275"/>
            <a:ext cx="22350989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11262" y="31186275"/>
            <a:ext cx="22350986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3AAE-2C2C-4CCD-BCFD-AD4CC8616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56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6" y="1212412"/>
            <a:ext cx="19256693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6" y="6776884"/>
            <a:ext cx="9453759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853" indent="0">
              <a:buNone/>
              <a:defRPr sz="6500" b="1"/>
            </a:lvl2pPr>
            <a:lvl3pPr marL="2951706" indent="0">
              <a:buNone/>
              <a:defRPr sz="5800" b="1"/>
            </a:lvl3pPr>
            <a:lvl4pPr marL="4427560" indent="0">
              <a:buNone/>
              <a:defRPr sz="5200" b="1"/>
            </a:lvl4pPr>
            <a:lvl5pPr marL="5903413" indent="0">
              <a:buNone/>
              <a:defRPr sz="5200" b="1"/>
            </a:lvl5pPr>
            <a:lvl6pPr marL="7379269" indent="0">
              <a:buNone/>
              <a:defRPr sz="5200" b="1"/>
            </a:lvl6pPr>
            <a:lvl7pPr marL="8855122" indent="0">
              <a:buNone/>
              <a:defRPr sz="5200" b="1"/>
            </a:lvl7pPr>
            <a:lvl8pPr marL="10330976" indent="0">
              <a:buNone/>
              <a:defRPr sz="5200" b="1"/>
            </a:lvl8pPr>
            <a:lvl9pPr marL="1180682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6" y="9601167"/>
            <a:ext cx="9453759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039" y="6776884"/>
            <a:ext cx="9457473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853" indent="0">
              <a:buNone/>
              <a:defRPr sz="6500" b="1"/>
            </a:lvl2pPr>
            <a:lvl3pPr marL="2951706" indent="0">
              <a:buNone/>
              <a:defRPr sz="5800" b="1"/>
            </a:lvl3pPr>
            <a:lvl4pPr marL="4427560" indent="0">
              <a:buNone/>
              <a:defRPr sz="5200" b="1"/>
            </a:lvl4pPr>
            <a:lvl5pPr marL="5903413" indent="0">
              <a:buNone/>
              <a:defRPr sz="5200" b="1"/>
            </a:lvl5pPr>
            <a:lvl6pPr marL="7379269" indent="0">
              <a:buNone/>
              <a:defRPr sz="5200" b="1"/>
            </a:lvl6pPr>
            <a:lvl7pPr marL="8855122" indent="0">
              <a:buNone/>
              <a:defRPr sz="5200" b="1"/>
            </a:lvl7pPr>
            <a:lvl8pPr marL="10330976" indent="0">
              <a:buNone/>
              <a:defRPr sz="5200" b="1"/>
            </a:lvl8pPr>
            <a:lvl9pPr marL="1180682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039" y="9601167"/>
            <a:ext cx="9457473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5140D-4938-45F3-9BD4-5D5EC4BB4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20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53EB9-0AA7-4FDF-AFD5-935A215642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80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BE8C-C710-4F56-ADC5-F8A2EEC9B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78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7" y="1205402"/>
            <a:ext cx="7039244" cy="512996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369" y="1205408"/>
            <a:ext cx="11961140" cy="258390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17" y="6335375"/>
            <a:ext cx="7039244" cy="20709089"/>
          </a:xfrm>
        </p:spPr>
        <p:txBody>
          <a:bodyPr/>
          <a:lstStyle>
            <a:lvl1pPr marL="0" indent="0">
              <a:buNone/>
              <a:defRPr sz="4500"/>
            </a:lvl1pPr>
            <a:lvl2pPr marL="1475853" indent="0">
              <a:buNone/>
              <a:defRPr sz="3900"/>
            </a:lvl2pPr>
            <a:lvl3pPr marL="2951706" indent="0">
              <a:buNone/>
              <a:defRPr sz="3200"/>
            </a:lvl3pPr>
            <a:lvl4pPr marL="4427560" indent="0">
              <a:buNone/>
              <a:defRPr sz="2900"/>
            </a:lvl4pPr>
            <a:lvl5pPr marL="5903413" indent="0">
              <a:buNone/>
              <a:defRPr sz="2900"/>
            </a:lvl5pPr>
            <a:lvl6pPr marL="7379269" indent="0">
              <a:buNone/>
              <a:defRPr sz="2900"/>
            </a:lvl6pPr>
            <a:lvl7pPr marL="8855122" indent="0">
              <a:buNone/>
              <a:defRPr sz="2900"/>
            </a:lvl7pPr>
            <a:lvl8pPr marL="10330976" indent="0">
              <a:buNone/>
              <a:defRPr sz="2900"/>
            </a:lvl8pPr>
            <a:lvl9pPr marL="1180682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5C989-7F42-434C-92DA-94DEA977E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6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829" y="21192649"/>
            <a:ext cx="12837795" cy="2501912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829" y="2705146"/>
            <a:ext cx="12837795" cy="18165128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5853" indent="0">
              <a:buNone/>
              <a:defRPr sz="9000"/>
            </a:lvl2pPr>
            <a:lvl3pPr marL="2951706" indent="0">
              <a:buNone/>
              <a:defRPr sz="7700"/>
            </a:lvl3pPr>
            <a:lvl4pPr marL="4427560" indent="0">
              <a:buNone/>
              <a:defRPr sz="6500"/>
            </a:lvl4pPr>
            <a:lvl5pPr marL="5903413" indent="0">
              <a:buNone/>
              <a:defRPr sz="6500"/>
            </a:lvl5pPr>
            <a:lvl6pPr marL="7379269" indent="0">
              <a:buNone/>
              <a:defRPr sz="6500"/>
            </a:lvl6pPr>
            <a:lvl7pPr marL="8855122" indent="0">
              <a:buNone/>
              <a:defRPr sz="6500"/>
            </a:lvl7pPr>
            <a:lvl8pPr marL="10330976" indent="0">
              <a:buNone/>
              <a:defRPr sz="6500"/>
            </a:lvl8pPr>
            <a:lvl9pPr marL="11806829" indent="0">
              <a:buNone/>
              <a:defRPr sz="6500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829" y="23694561"/>
            <a:ext cx="12837795" cy="3553130"/>
          </a:xfrm>
        </p:spPr>
        <p:txBody>
          <a:bodyPr/>
          <a:lstStyle>
            <a:lvl1pPr marL="0" indent="0">
              <a:buNone/>
              <a:defRPr sz="4500"/>
            </a:lvl1pPr>
            <a:lvl2pPr marL="1475853" indent="0">
              <a:buNone/>
              <a:defRPr sz="3900"/>
            </a:lvl2pPr>
            <a:lvl3pPr marL="2951706" indent="0">
              <a:buNone/>
              <a:defRPr sz="3200"/>
            </a:lvl3pPr>
            <a:lvl4pPr marL="4427560" indent="0">
              <a:buNone/>
              <a:defRPr sz="2900"/>
            </a:lvl4pPr>
            <a:lvl5pPr marL="5903413" indent="0">
              <a:buNone/>
              <a:defRPr sz="2900"/>
            </a:lvl5pPr>
            <a:lvl6pPr marL="7379269" indent="0">
              <a:buNone/>
              <a:defRPr sz="2900"/>
            </a:lvl6pPr>
            <a:lvl7pPr marL="8855122" indent="0">
              <a:buNone/>
              <a:defRPr sz="2900"/>
            </a:lvl7pPr>
            <a:lvl8pPr marL="10330976" indent="0">
              <a:buNone/>
              <a:defRPr sz="2900"/>
            </a:lvl8pPr>
            <a:lvl9pPr marL="1180682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2ADC4-B2D5-4E02-869C-5CEF0ECAEE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43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56375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69" tIns="147585" rIns="295169" bIns="1475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SG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9975" y="7064375"/>
            <a:ext cx="19256375" cy="1998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69" tIns="147585" rIns="295169" bIns="147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SG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975" y="28060650"/>
            <a:ext cx="4992688" cy="1611313"/>
          </a:xfrm>
          <a:prstGeom prst="rect">
            <a:avLst/>
          </a:prstGeom>
        </p:spPr>
        <p:txBody>
          <a:bodyPr vert="horz" lIns="295169" tIns="147585" rIns="295169" bIns="147585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0438" y="28060650"/>
            <a:ext cx="6775450" cy="1611313"/>
          </a:xfrm>
          <a:prstGeom prst="rect">
            <a:avLst/>
          </a:prstGeom>
        </p:spPr>
        <p:txBody>
          <a:bodyPr vert="horz" lIns="295169" tIns="147585" rIns="295169" bIns="147585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3663" y="28060650"/>
            <a:ext cx="4992687" cy="1611313"/>
          </a:xfrm>
          <a:prstGeom prst="rect">
            <a:avLst/>
          </a:prstGeom>
        </p:spPr>
        <p:txBody>
          <a:bodyPr vert="horz" wrap="square" lIns="295169" tIns="147585" rIns="295169" bIns="147585" numCol="1" anchor="ctr" anchorCtr="0" compatLnSpc="1">
            <a:prstTxWarp prst="textNoShape">
              <a:avLst/>
            </a:prstTxWarp>
          </a:bodyPr>
          <a:lstStyle>
            <a:lvl1pPr algn="r">
              <a:defRPr sz="3900">
                <a:solidFill>
                  <a:srgbClr val="898989"/>
                </a:solidFill>
              </a:defRPr>
            </a:lvl1pPr>
          </a:lstStyle>
          <a:p>
            <a:fld id="{6345B075-5D77-4F8C-9D36-A8E62FD74E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125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138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513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7193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049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8902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4755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853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706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560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413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269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122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0976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6829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0"/>
          <p:cNvSpPr txBox="1">
            <a:spLocks noChangeArrowheads="1"/>
          </p:cNvSpPr>
          <p:nvPr/>
        </p:nvSpPr>
        <p:spPr bwMode="auto">
          <a:xfrm>
            <a:off x="311150" y="3804914"/>
            <a:ext cx="20969288" cy="298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4" tIns="45694" rIns="91384" bIns="45694">
            <a:spAutoFit/>
          </a:bodyPr>
          <a:lstStyle>
            <a:lvl1pPr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Title (Font size: &gt;36 </a:t>
            </a:r>
            <a:r>
              <a:rPr lang="en-GB" altLang="en-US" sz="4400" b="1" dirty="0" err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pt</a:t>
            </a: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Author 1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1, </a:t>
            </a: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*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,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Author 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,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and Author 3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 Affiliation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endParaRPr lang="en-US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Affiliation 2</a:t>
            </a:r>
            <a:endParaRPr lang="en-001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3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Affiliation 3</a:t>
            </a:r>
            <a:endParaRPr lang="en-001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*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Corresponding author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: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yourmail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@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domain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.com</a:t>
            </a:r>
            <a:endParaRPr lang="en-US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</p:txBody>
      </p:sp>
      <p:sp>
        <p:nvSpPr>
          <p:cNvPr id="2180" name="Rectangle 12"/>
          <p:cNvSpPr>
            <a:spLocks noChangeArrowheads="1"/>
          </p:cNvSpPr>
          <p:nvPr/>
        </p:nvSpPr>
        <p:spPr bwMode="auto">
          <a:xfrm>
            <a:off x="0" y="29508439"/>
            <a:ext cx="21413788" cy="766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https://</a:t>
            </a:r>
            <a:r>
              <a:rPr lang="en-US" altLang="zh-CN" sz="3200" b="1" dirty="0">
                <a:solidFill>
                  <a:srgbClr val="002060"/>
                </a:solidFill>
                <a:ea typeface="Cambria" panose="02040503050406030204" pitchFamily="18" charset="0"/>
              </a:rPr>
              <a:t>conf2025</a:t>
            </a:r>
            <a:r>
              <a:rPr lang="en-US" alt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.tict.uz/</a:t>
            </a:r>
          </a:p>
        </p:txBody>
      </p:sp>
      <p:sp>
        <p:nvSpPr>
          <p:cNvPr id="2181" name="Line 21"/>
          <p:cNvSpPr>
            <a:spLocks noChangeShapeType="1"/>
          </p:cNvSpPr>
          <p:nvPr/>
        </p:nvSpPr>
        <p:spPr bwMode="auto">
          <a:xfrm>
            <a:off x="992188" y="7050087"/>
            <a:ext cx="194913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0200" y="7168792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INTRODUCTION &amp; AIM </a:t>
            </a:r>
            <a:endParaRPr lang="en-SG" sz="3200" b="1" dirty="0">
              <a:solidFill>
                <a:srgbClr val="00206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72800" y="7168791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 dirty="0"/>
              <a:t>RESULTS &amp; DISCUSSION</a:t>
            </a:r>
            <a:endParaRPr lang="en-SG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0972800" y="18129948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 dirty="0"/>
              <a:t>CONCLUSION</a:t>
            </a:r>
            <a:endParaRPr lang="en-SG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0972800" y="22747837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altLang="zh-CN" sz="3200" b="1" dirty="0"/>
              <a:t>REFERENCES</a:t>
            </a:r>
            <a:endParaRPr lang="en-US" sz="3200" b="1" dirty="0"/>
          </a:p>
        </p:txBody>
      </p:sp>
      <p:sp>
        <p:nvSpPr>
          <p:cNvPr id="2176" name="AutoShape 64" descr="data:image/jpeg;base64,/9j/4AAQSkZJRgABAQAAAQABAAD/2wCEAAkGBxQTEhUUExQWFBUUGBUVGBcYFxoaGRgYGBQXGhcYFxoYHCggGBolHBcWITIhJSksLi4uFx8zODYsNygtLisBCgoKDg0OGxAQGi4kICQ0LCw0LCwsLDAsLDQ0NCwsLzQvLCwsLCwsNC4sLCw0LCwsLC00LCwsLDcsLCwsLCwsLP/AABEIAKwBJAMBIgACEQEDEQH/xAAcAAACAgMBAQAAAAAAAAAAAAAABQQGAgMHAQj/xABNEAACAQIDBAYFCAYHBgcBAAABAgMAEQQSIQUGMUETIlFhcYEyQpGhsRQjUnKCssHRBzM0YpLhFSRDc7O08FN0daLC8SU1VKOkw9IW/8QAGwEBAAIDAQEAAAAAAAAAAAAAAAEDAgQFBgf/xAA3EQACAQMCAwQIBgAHAAAAAAAAAQIDBBESIQUxQVFhcbETFCIygaHB8AYVQpHR4SMlNENScsL/2gAMAwEAAhEDEQA/AO40UUUAUUUUAUUUUAUUUUAUUUUAUUUUAUUUUAUUUUAUUUXoAorU+IQcWUeJFaX2nEOMi+Rv8KAl0UtfbcI9a/gD+VaX3ii5Bz5D8TQDiikTbyLyRvMitL7ynlGPM0yCx0VVX3ilPAIPIn8ahz7wzg63A7VUH2gdYeyoBdqKoEu2ZjwZ2HYLg+8Ae8VGfaEhBJJA5Evp9q5FvfQHRWlUcSB4kVpfHxDjIvtFc4+WNfrZQO3Nce3X3jzrWZ2DWzXvqLLcHyPpfYoDojbZhHrg+AJrS+8EQ+kfKqDYn/aN2Na38JBBA7mqRG7geiT3sQG9gUCgLgd5Ev6Le6mGE2nHJ6LC/YdDVGQkjUEd2n4VmENSDoVFVLA46dOAZh2MCf509wm0i3pRunfYlfbyoMjCivFN6KA9orViJ1QXY2FLJN4YxwDnyt8TQDiikD7yjlGfM/yrQ+8j8kUeJJ/KmQWaiqg280hvZk07Bf8AE6VrG3JW1EmncBp7tKjUjJwklloudFUGXbD3szyX7zYHwN7VHbaBJ1zX7CTc+AsaxdSKLFb1GspHQ2mUcSB4kVpbaEQ4uvtqgHEaE5SCOTAi/nasYJywve3cEJt2a601oerzw2/v9i9NtmEev7AfyrQ+8MXLMfL8zVOd2t1bt9hh7+ArDo5ON739UsdPAqQDRz7ESqG28ki2vvIPVjJ8Tb4A1Gk3mbgFQeJ/7VX3w2YAEsO4fjxvWSYNv9KR90imZdhChTxvLfwG7bxyHgUHgB+JqPPt2UamQgdoUW87DSopwDPbMM3gLe/U1ui2K9vQJ8V/lT2wlRWMtv77f6BtoSEE9IzcbWYi57L8qgDFMxs75NeYJt368fKm0ewn4hMvfoPbrW7+hH5tGPFv5VhUpTmsKWCyjXp0m/Z1ePNeaI8GBiPHEHyKivMTgY1GmI9uU/zqWNgp6zp5Lesl2JCOL38EA+NUeq1MY1/HfPnj5GfrEM538MR/groxJvbR/AWPuqURT5MDAPpnu0A91bFhhHCMnxY1s04SivalkpuK0KjWiGkr2WjLVkzoOESDyr0Yw+qFHgBVmDXKt8hYsSCxvytmA8ByrcNlysLZXt3Aj3mrK+Il53Hlal+H2sJb5JC1tDxt5X4/zHbU4AtG7bnijEfvMLey/HvrbFu2bgsVBHDM9yP9d9MGesS1MDc1DYSA3MiA9y399bBsuEcZCfBbfGqjvPjpF2ns2NZHVHLl0DEK1m0zAGx4c6f7cdBhpzIC0fRSlwpsSuRswB5Ei+tSQMIoMMQCuZwdQQwsfAjjWy0I4RX8WNUTDbwR4XZ2FOGhYtOTHh4Ge5LGVgxdgOFzc2+mBpxrdNt3GxYrB4eePDf1lmzNE0jaLbMoDWykX46g35WqCcF4GKUcIkHlel28O8r4WAypCZiGRRHGupzNa/A2A8KR7r7ZknxGNSQrkw8/RR2FuqGkBzG+p6o1qpSbwYltkGYzuJjiejDqQjZfojIBYcakYOsHaEnbb2C3jVaj3hllxuJwpAyQRo2a5zMXCaHW1useVI9qwrjdqNhprth8LCJDFchXlbIQWsdQA4/h7zWvdDBrHtLaCICEQYdFBJNgdbAnWw4DsAAqOgOzRrYAdgAorIUVBIi3qcqsbDQhj71PuqvKwbhx+j/+TzHcdfGrBvaPm0+t+BqqRte/cbHSoBveMEWOvjxB+INRxgyDcMbdhJ+Kkf67a24nE5YpGOvRxu47eqpNr8xpwp9gHyqOqtxpfKL1GlN7lkKs4JqL2Yi+QZjfrX7cxv7akR7Hc6hGv26g+eW16sb4mReJt5D8qwbFOeLH/XhUqEewOtUaxqYm/oGQ+kpNvpEn3E1u/oJiBmC6aAHLoOwX4Cp00wABd1UH6bhfvGouN2nBCEMs8SCQFk618401W18w1HDtqcRRipTk0k2zw7It649v5Vmuy15t7ifyrPDYpJEWSNw6PezAEcGKnjrxBqFtzbceFRHdJHzsVAQqOC3JJcijlFLLEKc5y0RWX2E4bPjHMnyA+JNZrBGPVPtH4Cq5it8VGFXEJhy2ac4fI8uW1omkz5kVr8LW7+NJzv8AT8sPAviZG9+lVSuacObNyjwu7rJuEOTxzS3+LOgAoOCL53P414ZR9Ff4R+NVrd7exMS4ieMQytfJZi0chAuVBIBRrAmx420JprtTaMeHiMst7A5VUek7m9kXvNjrwABJ4VnGrGUdSexr1LWrTqeinFqXYM48Q50W/kPyFeydJzze+uVY3bGLxj5AZNdRBBmyqP3iti3Zmc27hwqG+ExOEs5WfDEmwcMQCeVyhKE9zeytd3a5qLa7Tpx4LLaM6kYzf6W9zrQYk27TalE29WDUkHEAlSQQscjag2IuFtWjczeE4o9HLYTx5WuBYSx5lBew0VgSAQNNQdL2FB2dhOmxKQ5iolmZSwAJAu50vpfTnU1LhpRcN8mFrwxSnUjcNx0LLwXiXffCj0RiJPCNV/xGWm0O1Imw64kkxRMuYmS116xWxyk3YkaAXvSWDcjDcCZ3PfIq/wCGg+NVjbc3SzJhsOCYoW6CBMxOZyxDSEtrcsW1PBRfmaiVSrTWZ47kjKnaWtzNRoOSS3lKWMJd2B5jN+9bQQXH0pmIJ7xGnAeLX7hUrdjex58QkMkMYz57PGWFiqF9VYm98tuIrdgt0MNAo6cRyvbrNKwCd+SMtlA72BPfyqfs7YWGWaKeFVQgPlMTXjcMrIbqCVuLnVbcNb1MY1spykvAwrVeHqEoU6bz0k39OQn3Q3n+UBYZyBPbqPwEwt6J7JR/zDUa3FWcG1+0Bvcpri0LjIlza4W2tjmtcWI4HTS2uldD3a3m6VDFOwE6o+VzoJgEPHslAGo9biOYGFvdanplz8zZ4nwl0YqrS93bK7P68ivfo/YtikzEteCUksxYm8Yvck351e8DgEiBy3143t58ANTzJ1Nhc1Rf0dD+sr3YeX4Rj8a6Gazs23T37yjjcIxumorGy8grw0lx+9mFikMTSM8i+kkUTylfrdGpC+F700weLSZFkjYOji6sOetjx1BBBBB4EVtHHKZvTKq7Y2cWYKqo5JYgAay2uToNQKa7y7YgfB4xI54pHXDTMVSRWIGQi5Ck2FyB50w2nu9hsQ6vPCsrKuQZi1gtybZQwB1J4ivMLsvCQNkjiw8TuCMoVFZl4kZeLDSnUHP8U3QYfYuLYEwwBukI1y9JIjKfYG81A5ime0dqx4namzGhzNGvTESFWVXJUk5MwBYDKLm1rmrdj9u4bDsI5ZkjYi4SxJC9pVAcq95sKWbRghl2lhWM/wA7DDJIkQQsHRsy5+kvZRrwFydKAVbBhxeGxOOQYR5flEzyxy5lWKzM5XOx1tZhoATcEW51Gw26GJOzYsKwRZBiDK4Z9MmvNQbta2lTd99vK+Ax4hZ0fDusLNqpziRb5CDcjlemeP224mXC4dI2lWJZJHlcpHEtgFvlF3Zuwd1Aadqbvz/LflmFljjZ06ORZUZlK6agKRc2VNLjVeNSt3tgdBPLKZWlfEvGWLKFtlY2AC8ut7AKQ4vfhxhHfKiTR4lcI7AmSJLgnph9NbA2Xme2rHuniOlYEYxMYudBnCIjK3NWEelrWIuL8eNQwdGooooSI97B80v1vwNU4cJOPE9n0QRY/nVy3q/VL9b8DVUy8e+oYMWXNGwPrRuDe3OM3vbSm2ysUskSSIbrIM6ntVtVPsIpfhoOrl/dKnQcCLHQWA0PLSpewMMIsPFGDcRoqAnjZRlF7c7Cp6gR4jed8Nj8THLmkw5kXqjVorwxHPH2rqSU53JGuhtyOrKrowdHAZXU3VgeBBFcw3wP9exRP00P/wAeGst1t5GwxtrLh5DmZAbkE/2kXY3avA9x46ELrTUcZ8s8z0dbg/pbWnWo+9pTa7duaJ36RIgcVGSAT0CakD/aS1E28f6rsz/dZPc0VSt+sSkk0LxOJI2gUqw4EdLL7DyIqHtz9l2Z/u83+JFVVZ71fh9DcsVinaeM/wD0XPcs3wMP1px7MRJS39I36nD/AN6/+FU/ck/1CH62J/zMlQP0jfqcP/fP/gmtur/p34HHtV/ma/7vzZXpT/4XH/xBv8m9OdxtiwTQzPLCkhEuXM49FOiQ6NfqC5JuKSy/+Vp/xA/5JqWwYKWRXKRyyICA+RZGS+UHrKtwTa3LsrUU9M4vTn2UdqdH01vUjrUP8SW7eDfh1HylBAxYDEIIm4kqJxka/MWsb8xc07/SNjS2K6NdVhS6r2ySdcnxy9GB59tItibT6CdJwqyhMwyHv0YofVkAuATcakaXuJe9s6yYhpYTdZkjljJFtQvRkMORV4yCOVYRkvQy8d12IuqUpevU8rOIPTJ/qeDoWx9lrhohEvHQyNzeS3WY9oB0A5AAVKeNXBRwGRxlZTwKnQg1r2djVxMYmi1DekBxR/WRhyIN607Z2mmETpJPS/s4/WkblpxCjm3ACurmKj3HjWqlSrh5cm/jkou6ymHaUKA3yzSQk82UCRD90N5UlhnaOQSIxR0dmVgATmuw0BBB0J0tVk/R7g2lxgmfUQkszds0twAPJpGPgvbS7dP9vw3965/9qU1y9OYwxtmTwevdRRq1tWJONNKXe98jXdvaW0JcVDmfFPHmbNeIpHbo3tmKxqvpZaqmz4Gk6GNVLSPlVQSAc2Q8SxAHMeduddi6Q8bm4rne92xTBI0qgiB2zq406Jyc2ViPQs2qtw4DiNb7ii1FPLeH8Tn8NvoTqzioxg5LC22ys8/HPyMY9xcRe+TDIe1pNf8AkjbXzq/bvYAwwRREqxiV8xW+W7O72FwD63ZyqmYXfbEBbOkUx5OQyse9spsx7xapG7G2J8TjM0jXWKGclUUrHGSgAuLnrHXViTxtzqaM6CliGcvxK7+3v5026+FGO/TfwxuJdwYFeeJHUOhhkurC4I6G1jWe9O7xw5uLvA5srH0kY8I3PI/Rbn48fP0bOGxMeUhgsEtyNQOoo1I4ca6NIispVlDowKsrC4YHkRUUaCqUcPZ5ZbfX8ra+1Q3jhJroyh7gj+tt3Yeb/Ehq1b1Y1ocHiJUNnSNsp7GPVVvIm/lUPYe7rYbFu6kvAYZArE9ZSZIj0b9p0Nm5ga68W+08Es8MkL3yyoyEjiMwtcd40I8K2LWm4Q0s5fFbmFxcOpDk0vIT7gYJYcDAUFmmRZpG9ZncZjmPE2vbyrHenFxRCKJjNeZ3tBhRaWdjYnrAqUQFizEEXNtbAgwth4DaWFjGHHySWNLiOV2kBVeQaNRdgPo3HZepW0d2JHkw00eKKT4cSAyPGJA/SEl+qWAX0mAHAAgchV5zSqx4l1w22IT06pDGpSOd80sWdTdSwZu4ixOluZNZbxbJii2bg5oo1XFE4MpIB848jxg2LcW7QDwsLWp5tzd0x4bHujy4ibFIlwVW5ZSAAqoo7eHYKm7I3XhQYeRzM7wxx5EllZo4n6MZiiNopvftty4CgE+3IcVg5cbtDCy4Z4ZCDMsmbMOi+byKV0JBzC2YHlY2rD+lI49q4eWYrh0k2eoUNoAzuG6MacRqLd3fVqn2DhZJDK2HR3JDE5b3YWszD0WbQakcqanCMxBKLccC1iQe1eJHlQHJ8TC82A2nkjkYzY8lVyNmKmRTfLa/Dj2a072zsQptGSd8D8ugnVAAqo7ROiqnouQLELx7D3VfMXliGaaZYx2sQPvGk828eFGkYkxB/dBC+1re4GmSSJHBKkI6PC4ZAzdbDkrGBHlAUF0RkaQEXItazWB0udu4+wmhmeRkRGxEquY4geijVQcqqSBc6kk2GprYNr4h/wBVBHEO1us34D41P2DDOcRG0srMBm6vBfQbkNOdAXcUUUUAl3pHzS/WHwNVUVa96P1Q+sPgaqoNQCRhufhUvAegPP4mo2H4nwqXhHJRb66fAkCgOb79D+t4rvy/5aOrVvFuqJgJYAFmyIWTgs3UXnwWTv4NwPIiq7+uBi8RcgaJxI/9PHXTY/QT+7j/AMNa06VNTlUjJbZPRXlxOjQtalN4aT+hx0RAMeqVa9mBBBuORB4EVYttYc/0fs6T1VSSI9xdrrfsB6Nh42qy7y7urifnEsmIA4nRZQPVkPJraBvI6cJOxsDfAwwTxmxjKyRtoQRK/ZwYHUEc7EVhC1a1RfJrmWV+MQnGjVSxKLba88eIl3M2/h48OIJpFhaN5GUvcK6yOX0bgGBYi3dfnS3fXb0c5jSI5o4izF7EBnYAdUHXKBcX5ltO+XidxGzfNYhcvISq2cDvaO4b2LTPYm6UUDCSRunkXVbrliUjgwUklmHaxsOystFeUfRtJLtK/T8PpVndQk5S3ajjGG+1ibbuAMGy8MriztihK4PFTJh8QQp7woQHwNNP0eH+rzf3/wD9EdOtsbLjxMYjlL2WQSjIwDEhXTW6m4s7edRtl/JMPHKkMiBY2zykzZyjWC9fU5T1QLWGtXRotVdXTGDRqX6qWjpST1OWrPQV7+7KVojiQLSIVEhH9ojMEDN+8pK69hN+Asg3X2cuLSeHOFePLNG3pZWbqSKwGuRssRPetx39AjxcUkbNmRo+sr5wMoynrBxIOra3Bh2VHTbeFAIWaEBQ5bIVygRrme5QWFl61uNtamVvF1NfdhrtMaXE6lO29D1Tynn3fv6lBn3fxkLEiKYHhngZmDDkM0RzW7mA8KlbP3RxMrZpFMINs0kpzSEDsW5Zj9YgCr3gsekuYLmBQqGDoyEZlDLo4BN1INSawVnT78dmdi6XHLhrKUVL/kluatk4SPDqkcYsiG+upY3GZ2PNjb3ADQVWthbpPDiIpnmjYRM7ZVVrm8boOs1gPTvwPCrVXlXunF4yuXI50LqrBSUZe9s+89r1Wtw8PEdh7RWNF6zKCA+w8KTc4WAk8+iX4AWqfCMgCoAirwVQFUeAAtXlFMIlyb5s2NMxFiTbsvpWuvCwrJImPBT56fGhABq8JqQuCPNvZ/Otq4ZFBJGg4ljoPboKjIIAN+AJ8BW1cM55AeJ/Kl20N9cHFdRJ0zDTJAOkN+y46g82pNiN68bNphsOkK/Smu727lWyg+bUBb1wPaxPhoKU7Q3jwOHNnlVnHqJeV7+C3t52qtSbCxGI/asTLID6mbKnhkWy+6mmzt3oIhZUA8qAwm31lfTDYRiPpTNlHjkS9/4hUcxY+c/O4kxr9CEBB/EOuf4qfpGBwArOgEOE3UhU5mGdubMbk+JOppxDgkXgoreK9oAy1L2R+uX7XwqJU3Yo+eHg34UBY6KKKkCfej9SPrD4GqovjYVbN6P1P2h8DVTy6X5VAJOGOp8Kk4H0B5/eaouG4nwqVgfQXz++1ARMbtbDRy2kCCS8KlzEt/nRIIruRw+aYcdLDtrdLtqHK0hlUqqdKSLt1M+TN1R9IFbcbioeM2IXn6cS5GDYZ1GTMAYBNa/WFwem7rZa1f8A8vGVKmSXrrIstigEvSTmdibqSvzjNbKRoba1IySMVvFCgYkSZV+UDNk0Z8Pm6VFJPpDK1r2BsbGjEbfIaxhayNh0kvIoZDiJMkYULmDnVSesONhmIIrzDbAjGfpLy53xLWYtlUYiRmcKt7A5TlLcTrwvU98HGXEhjQyKAA5UZwBe1mtfS59poCqR7xYlUQHojJKcS4Z2AjtHOY1hW7Ib6cRma1jlYk08wuJxDTLm0jMmJjK9HbKsaXicudSSwIvoDfhTaIcAo8h/Klm0948NAcrOZHHFI7Gx7Ga9h4caxnOMFmTwW0aFStLTTi2+4jT4NnxqMMOypGGPygGMFpHjKakyB+iRfVAN2K6ALcr4t2pmjhViiPh4cPEpBLLK0OIjlLPYAhT0enEgux5a65t/Wv8AN4eMD99mY+6wryHf179fDxsP3WZT5XvWv67Rzz+R0/yG+xnR81/I8bZGaHEI7ANimkZyoJC50VAFzWLWVV1Nrm5sKMXsCOTpc1yJnlkKn0by4ZcOV6tjlyIDoQbnjW3ZO3sPiDlRjHIeEclgT9Q3s3x7qYsLacK2ITjNZizmVqFSjLRUi0+8X7J2cYukZnLtKysbljbLGqKLsSTot76ceFMKxvXtZFR7Xl6xLVtSBjyt3nT+dAYV5mqWmCHrEnu4D86kogHAW8KjIF6Ydzyt4/lW9MEPWJPhoKi7X3hw2G0mmRW45B1pD9hbt7qrGM34mk0weGNj/aT3HmI0PxahJeY4gOAApFtbfLBwHKZekf6EQMjX7yvVX7RFVDEbJxWK/a8Q7qT+rHVjt2ZVsCPG9M9n7AhiHVQUBrm3uxs+mGw6wKeDynO/8IsqnzYVEfd6bEG+MxEk37pNkHgi2X3VZI0A4CsgaEEDB7FhiHVQDypgqgcq8drC50A1J7AOJNKoNvxs6qEkBcKRmUC6vFNKrekTYrC/EAi40oBzeshVawG8fSPlAC5usOkIVVUYfDSFbqNXJxA9jHkAdOA2lPMEXrRt04sSpOaO8zCUkdUxdVVt+7rxFAWyvAwJtcXte3Ox4Ejs0PspJhsXiHwnS5PnZMhEakDIpKKSG0ucuaS1wesACONQYNkYkuHcnP8AMgSdKQyrHipZCGVWOYmNlXUtxNybXIFqdrcSBy1NtezWoOK23BG4RpBfrlrdbJkALZ8tyvHs5G9qSpusxjMbOmVhMliocqsyIpbOFTPKMrWdlJs2pPEsX2CGABlkFvlQNsvWXFOrSKSQSLBQoIsaA3T7wwK5jz5pBoFUek2eNMik2UtnljHG3W46GzjczFNKSzLlIM6W7BHOyC9iRey62Nr3tpSldjQgMuU5XbPkzEKrZw+ZbWIOZQQb6W0tVg3YgVGZVAUBToO1muTrrqbnxJoCxUUUVIFG84+Y+0v41UQfZVv3n/UH6y1UADa/K/8A3/CoYJGFOvlUrA+gPtffaomF41LwfoDz97MaAk15XlFSAvXqLc+/uAHEnurGq3vztfo4xh0NmlGeQ9iG+VPtWue4d9VVqipwcmbVnazuqypR6/JC/ebeoveHDsVj4NINGk7bEahPjVahwxbuH+uFZYPD31PDs7aseyNjtN1icqcL249yj8a8xd3u7lJnu0qHD6WmOyXN9r+rEy4FeZJ91YPgRyOtX2HYUIH6st3ksfgQBUbHbuxkfN3jbsuSp8b3I8a5qv1ndv8AbY0IccpOWN/EoEsRXj4g/lV93O2+cQOglN5UF0c8XUcQx5uPePA1VsXhzqjCxBsR2GluExTQyLIvpRMG8bHUeYuPOu1Z3TjLP7m/eWsL6g4v3uaf329TrkcbNwHnwFSY8D9I+Q/OpMUgYBhwYBh4EXHupdtveHDYQXnlVDyT0pD9VFux9lq9Fk+dtYGMcKrwAHfz9tY4nELGpeRlRBxZiFUeJOlc/wAXv1icRdcFB0S8OmlszeIj9EeZbwpUu78k7iTFzPMw+mdB9UDqr5AVOAWfan6Q4VOXDRyYpvpL1Ige921b7KnxpFiMZtLF6PL8njPqQXQ27C9y59o8Kdw4CNFAVQPKtq0IEuy91oYzcjMx1JOpJ7T31YFjAGgArBa2k6UB5XtY17QGQr29eClO8O0mihLxlM18gzG/WvYgKONrc9PGsZSUVlltGjOtNQgt2N2W4IIuCCCO0EWNK8Pu/ChN1LgiIKshZ8vRo6Cxck2yuwtwtpVAxC4yc3eaZr8ApZR5BLCtq4TG4a5zzoVAJu+awJ0uGJGvhVHrUeh1PyStyckn2ZOmJhkFgEQWIIsoFiAFBGmhsAL9gFbXUMCrAEHQg6gjsIPGqpu1vek1opyI5+HAhX7Cp4An6Psq1g1epJrKOVUpypy0yW5kDXoNYVqkxSqbE62vYAnTXU2GnA8eNtL1kVkm9F6XJtiM+jmYXUEhT1S0jRi4NjfOjLoD7Nawj2ypUkKRbo9CRcZ5MlmHJhYkg9lANabbu+k/gvxNUqPa0rA2VbqFDX9K9kJYKt7ZgXygqB6OpubXXdc3DE6EhLg8b2JN/bQD2iiipAp3n/UHxX41T1Gl+w+y/wDr3Vcd5/2dvFfvCqUrVDBMwnHyNS8J6I8W++1RMHx8jUrCej5t99qA30V4aL1IM4UzMB3+7nXK9uYsz4iST6bm3coNlHhYCuoZ7ByOIjlI8kNclw3pL5Vy+JTwkvE9V+GaazUqdVheb+g72bg87pHyOhI5AC5PsBroeCw40AFlUAAD3Cqbuxbp9fotb3X916vOBOh8a87aUoXF9GnU5JN47Wa3HKsvSKPRLzJQ04VpxcYIJ5itt604uSy27a9LxONL1SamlhLbx6Y+J5+GdRR964QJFYeuuveVNr+wgeVVLGDrnyq170z3lC/QWx8W1+FqqOKa7G2p4Adp4CvNWKeheB9C4TqVCOrsLXtjFYw4bBR4eUxI+GQyMoAcngBn4qLDlY99LdnbrRqcz9djqWbUk9pJ4nxqz7QQIY4h/ZRRx+YUXrQte0jtFHga8lKpKS6tkjDQqq2AAoFZObCsI+NSVG+U6VgtEprG9AZrxra5rSlZsaAyBr29a81GagNo7uzTx5Vy7YmOKgNe8gvmDakObh8ynne9dOzVUt6tz0nzSxdSY63BsGP73f31RXo+kSw8YOlw6/VpKTcdSexCk21J9IAXzWyi2a97i/A31vSnbG8OYku5dzyvf/tVWxuEliYrKsikdvDyPA15hhc9SNmNa/qjXvNs6/51T/24Rh3vd/JE1Fz3eQnx591q65upi3kw6F9WCqCe02Fc92Lu9NOymQWUWIUcPPtrqGz8KIkCitqnBrmca+uadXEYLl1fNkqo0+zw5e7OBIoR1BABsGAPC97MedjzBqTevQatOeQotkxqxaxNwNCTlvnkcsRexOaVuWnK1SY8MgsQigi9jYXFzc2J11NbaLUBlmp5u1wfxHwpDVg3Z9B/rf8ASKAcUUUVIFW8/wCzv4r94VRlNXreb9mf7P3hVDBqGBhgzr5VLwp6vm33zUPBcfKm+zYFZbkcCwtyvmOtqEmtAW9EX+HtqVHgvpHyH51LAtXmaoyTg8EK2KgAAgqfMWric0RjcqeKMVPipt+FdsvXPN/tlWc4iOzKTllym+SQD1rcLgjjzPfWhf0nKCkuh6H8PXMadaVKX6vNC/AYooyuvLXx7QfK4q84HGBwHjNx7x3Ecq5dhsVl0PCmeHxhBujEHtBsfdXl69vJSU4vDXJo7HEeGen35PtOlfLD2Uo2vthYgdQ0nJezvbsHdVWl2vKRYyvb6xHwpXNjQOGppNXFxhVpuSXToaFrwLEszee5fybMfijqSbs1zfvPE1v3Q2f0k/SOPmsP86x5Fgbxp3knW37tL9n4GXEyiOMXY6k+qo5sx5KKuEiRwxjDxG6qczv/ALSTgWPdyHh3V27C1y8vkje4tewtKDowfty+S++R5LKWZmPFiT7a2Q6moy1IEqoDdgDa5BIuB2nsrunhjbK+tZwdtL2xiZst7te2UA3J7AOfA37LG9ZttEDqqrMQyRnVRZnIAuC2YekOXbUkEtnvQDSVNrFghCgZwHALEMQWVQFGTVtSezTjzrObGS9IVC9XOFzBGJtbrG4zdw1XmLX1tAHkdeE0rkac5NHAuc40UnU2t1lPC2oI8+FepgmKKHNznzt61x1rL1gQeI5cuVSCfLOq6syjW2pA17Nedap8dGmbMwGUZm46AZb8v3l/iFLpNmpYB5AMoy3FlJ0cXe5OYnOSb6HXTU1JCwOW1EhZgxAGe5ChQLKDcdUG3brUA2/0kmcpc5gQvCwJL5TY8DYi/hrUwNWjC7OIAEeFmbgQShGovY3kI1Fzr3mmUexsU3CFU+vIB7lvQC6bCq/EXrXHsqL6Ip/FuviD6UsSfVVm95tUuPdH6eIlP1Qij7pNSBHHGFGgAr1sQo4sB5irJHunhh6Qd/ryMfde1TsPsXDp6MMYPbkF/aRegKUuNQ8Dm+qC3wqREkrejBKfFco/5rVekQDgAPAVlQFMj2Xim/slX60g/wCkGpMe7059KWNfqqW+JFWqigK7HusPXnkbwCqPgT76b7OwCwrlTNa97sbm/jUuigCiiigFm8n7NJ4D7wqgrXTcRCHVlbgwIPnXPtp7OaB8rag+i3Ij86hg9w8gW7E2ABJPYLcac7AmV4cyMrKWezKQQbMQbEaHUUkwgBZQeBIB8DofdWe4nRYXZwzOI4onnGZ2AAXpnI1PHj41BKLQTSnb+8WHwigzyZSfRQDNI/1UGtu82HfVO3h3+llvHgEKrqDiHXXxjQ6D6za91VzZuyLSGWYmSRjmZmJYk95PGpwTkm7a3vxuMJSEHCwnQ2N5WH7zi2XwW3iakbqR/JAw9NJf1kbei/eb+t301EKuumlQnw5XlRoKWHlGzG7qrLd8EwYcTCxs69oBY2Yf6uaQYnZM8Z68Mq/YYj2qCKc57a6C3O/CpcG8kq6JiCT2A5z7NTWlUsYSeVsegtvxFcUo6ZpS8dn+/wDRWsPsueQ2SGVvsNb2kWp3hNzpB1sU64Zfo3DyEdyqSB538KbLtLHS6KmKfwjZB/EQo99Zx7Axrm/ycLfnJIo9uXMaQsKa57k3H4kuJrFOKj83/HyDp4406LDIY4z6TE3eTvc/hUQmnMW5WKb0pII+5Qz/ABy0xw+4tvTxMh+qqL8Q1bqiksI8/OpKcnKTy31K/DHbU0ux2FVy2dgFcIGGguELmxPi4/h76v0e5WG9fpZPrSsB7FIFTsNu1hE9HDxX7SoY+1rmpMDmOGw+HBuZC79oN2JAIuQo1NmYcODGp2FwBItDhpyBawyOFFrWI6QgDgNR2V1OKJVFlUKO4AfCs6DBzjCbvYn1MIkX1njX3R5qYw7q4k+lJDH4Kz/ErV2ooCqJuaT6eJkPciog94J99SYtzMMNWEkn15XPuBA91WKigFmH3fwyejBEO8oCfaaYpGBoAB4C1ZUUAUUUUAUUUUAUUUUAUUUUAUUUUAUUUUAUUUUAVHx2CSVCji4PtB7QeRqRRQFIl2S8Eq360ZYWflx4N2GuXxbJxGJEN48Q6Kit0YWQqshLZ9CMobhc19DWr2owDl2A3bxOQKMNkH7zIPgSa3x7h4tjrJDGPtOR5AAe+ulUVIKRhNwSPTxT/YRV+8WplHuVh/XaaT60hHuTKKstFAJoN1MGuow0RPayhz7XvTSHDomiqq+AA+FbaKAKKKKAKKKKAKKKKAKKKKAKKKKAKKKKAKKKKAKKKKAKKKKAKKKKAKKKKAKKKKAKKKKAKKKKA//Z"/>
          <p:cNvSpPr>
            <a:spLocks noChangeAspect="1" noChangeArrowheads="1"/>
          </p:cNvSpPr>
          <p:nvPr/>
        </p:nvSpPr>
        <p:spPr bwMode="auto">
          <a:xfrm>
            <a:off x="15875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900" y="17007287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/>
              <a:t>METHOD</a:t>
            </a:r>
            <a:r>
              <a:rPr lang="en-001" sz="3200" b="1"/>
              <a:t>OLOGY</a:t>
            </a:r>
            <a:endParaRPr lang="en-SG" sz="32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10927080" y="26448115"/>
            <a:ext cx="1009015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ACKNOWLEDGMENTS</a:t>
            </a:r>
            <a:endParaRPr lang="en-S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BAEE54-A821-E171-E62A-5CB53CAF056D}"/>
              </a:ext>
            </a:extLst>
          </p:cNvPr>
          <p:cNvSpPr/>
          <p:nvPr/>
        </p:nvSpPr>
        <p:spPr>
          <a:xfrm>
            <a:off x="215900" y="18771440"/>
            <a:ext cx="1009015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In the Methodology section, the sequence should be illustrated in an infographic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18513E-24A7-00EF-7021-133A6B317ADC}"/>
              </a:ext>
            </a:extLst>
          </p:cNvPr>
          <p:cNvSpPr/>
          <p:nvPr/>
        </p:nvSpPr>
        <p:spPr>
          <a:xfrm>
            <a:off x="10972800" y="24118550"/>
            <a:ext cx="1009650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References must be formatted according to the IEEE citation style, numbered consecutively in the order of appearance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B1ED9E-47BA-3BF3-0880-AC23992BE334}"/>
              </a:ext>
            </a:extLst>
          </p:cNvPr>
          <p:cNvSpPr/>
          <p:nvPr/>
        </p:nvSpPr>
        <p:spPr>
          <a:xfrm>
            <a:off x="330200" y="787382"/>
            <a:ext cx="20739100" cy="580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INTERNATIONAL SCIENTIFIC WEEK AT TASHKENT INSTITUTE OF CHEMICAL TECHNOLOGY</a:t>
            </a:r>
            <a:endParaRPr lang="en-GB" sz="3200" b="1" dirty="0">
              <a:solidFill>
                <a:srgbClr val="002060"/>
              </a:solidFill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A226DB-C13D-6A3E-AEC9-A65C19268D81}"/>
              </a:ext>
            </a:extLst>
          </p:cNvPr>
          <p:cNvSpPr txBox="1"/>
          <p:nvPr/>
        </p:nvSpPr>
        <p:spPr>
          <a:xfrm>
            <a:off x="330200" y="1567128"/>
            <a:ext cx="20687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i="0" dirty="0">
                <a:solidFill>
                  <a:srgbClr val="2D7F2A"/>
                </a:solidFill>
                <a:effectLst/>
              </a:rPr>
              <a:t>“SUSTAINABLE DEVELOPMENT AND GREEN ECONOMY”</a:t>
            </a: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5BDFB55B-17F1-49DE-B19C-03FF1C564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499" y="3714705"/>
            <a:ext cx="194913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5313E3-4C04-44A1-8569-F3BC6110D8CA}"/>
              </a:ext>
            </a:extLst>
          </p:cNvPr>
          <p:cNvSpPr/>
          <p:nvPr/>
        </p:nvSpPr>
        <p:spPr>
          <a:xfrm>
            <a:off x="330200" y="2647503"/>
            <a:ext cx="20687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2D7F2A"/>
                </a:solidFill>
              </a:rPr>
              <a:t>May 27-31,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8FFCAB-1B6E-4F8E-B57F-B62BBD4CB40A}"/>
              </a:ext>
            </a:extLst>
          </p:cNvPr>
          <p:cNvSpPr/>
          <p:nvPr/>
        </p:nvSpPr>
        <p:spPr>
          <a:xfrm>
            <a:off x="311150" y="12857776"/>
            <a:ext cx="10109200" cy="2825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Use short sentences, simple words, and bullets to illustrate your points (Font size: minimum 24-28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pt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).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While the specific word count can vary, aim for a total of </a:t>
            </a:r>
            <a:r>
              <a:rPr lang="en-US" sz="2800" b="1" dirty="0">
                <a:solidFill>
                  <a:srgbClr val="000000"/>
                </a:solidFill>
                <a:ea typeface="Cambria" panose="02040503050406030204" pitchFamily="18" charset="0"/>
              </a:rPr>
              <a:t>300-800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words to maintain conciseness. 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D93430-D8DB-4E0D-B51D-FF75B18C4E46}"/>
              </a:ext>
            </a:extLst>
          </p:cNvPr>
          <p:cNvSpPr/>
          <p:nvPr/>
        </p:nvSpPr>
        <p:spPr>
          <a:xfrm>
            <a:off x="311150" y="10126655"/>
            <a:ext cx="1010920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A logical flow of information, often following an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IMRaD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structure, helps viewers follow the presentation.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B4F5BA-EE11-4151-A961-4A296AC444AA}"/>
              </a:ext>
            </a:extLst>
          </p:cNvPr>
          <p:cNvSpPr/>
          <p:nvPr/>
        </p:nvSpPr>
        <p:spPr>
          <a:xfrm>
            <a:off x="10972800" y="10035128"/>
            <a:ext cx="10090150" cy="1441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In the Results and Discussion section, the sequence and key findings should be illustrated in an infographic or graphical abstract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7BDB1-B296-42EE-8B47-A944BCED5E74}"/>
              </a:ext>
            </a:extLst>
          </p:cNvPr>
          <p:cNvSpPr/>
          <p:nvPr/>
        </p:nvSpPr>
        <p:spPr>
          <a:xfrm>
            <a:off x="10915651" y="19410000"/>
            <a:ext cx="1014730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Use short sentences, simple words, and bullets to explain your key conclusions.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12170</TotalTime>
  <Words>204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>NTU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sbsaccess</dc:creator>
  <cp:lastModifiedBy>TURAKULOV SAFAROVICH, ZAFAR</cp:lastModifiedBy>
  <cp:revision>131</cp:revision>
  <dcterms:created xsi:type="dcterms:W3CDTF">2007-01-10T04:59:32Z</dcterms:created>
  <dcterms:modified xsi:type="dcterms:W3CDTF">2025-04-27T10:07:20Z</dcterms:modified>
</cp:coreProperties>
</file>